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620" r:id="rId2"/>
    <p:sldId id="637" r:id="rId3"/>
    <p:sldId id="638" r:id="rId4"/>
    <p:sldId id="640" r:id="rId5"/>
    <p:sldId id="639" r:id="rId6"/>
    <p:sldId id="622" r:id="rId7"/>
    <p:sldId id="623" r:id="rId8"/>
    <p:sldId id="632" r:id="rId9"/>
    <p:sldId id="618" r:id="rId10"/>
    <p:sldId id="617" r:id="rId11"/>
    <p:sldId id="583" r:id="rId12"/>
    <p:sldId id="628" r:id="rId13"/>
    <p:sldId id="631" r:id="rId14"/>
    <p:sldId id="626" r:id="rId15"/>
    <p:sldId id="633" r:id="rId16"/>
    <p:sldId id="635" r:id="rId17"/>
    <p:sldId id="634" r:id="rId18"/>
    <p:sldId id="615" r:id="rId19"/>
    <p:sldId id="606" r:id="rId20"/>
    <p:sldId id="612" r:id="rId21"/>
    <p:sldId id="609" r:id="rId22"/>
    <p:sldId id="636" r:id="rId23"/>
    <p:sldId id="641" r:id="rId24"/>
  </p:sldIdLst>
  <p:sldSz cx="9144000" cy="6858000" type="screen4x3"/>
  <p:notesSz cx="6858000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412"/>
    <a:srgbClr val="B9B9BA"/>
    <a:srgbClr val="E30046"/>
    <a:srgbClr val="C7005D"/>
    <a:srgbClr val="707173"/>
    <a:srgbClr val="C8332C"/>
    <a:srgbClr val="C8052C"/>
    <a:srgbClr val="AC001E"/>
    <a:srgbClr val="B3BC00"/>
    <a:srgbClr val="FF6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72" autoAdjust="0"/>
  </p:normalViewPr>
  <p:slideViewPr>
    <p:cSldViewPr snapToGrid="0" snapToObjects="1">
      <p:cViewPr>
        <p:scale>
          <a:sx n="70" d="100"/>
          <a:sy n="70" d="100"/>
        </p:scale>
        <p:origin x="-882" y="-354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Lbls>
            <c:dLbl>
              <c:idx val="3"/>
              <c:layout>
                <c:manualLayout>
                  <c:x val="0.1240877454128621"/>
                  <c:y val="-7.85889844123846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0660632343770249"/>
                  <c:y val="6.756709985322762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10733032762764762"/>
                  <c:y val="2.719364196247602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4</a:t>
                    </a:r>
                    <a:r>
                      <a:rPr lang="en-US" sz="1800" baseline="0" dirty="0" smtClean="0"/>
                      <a:t> </a:t>
                    </a:r>
                    <a:r>
                      <a:rPr lang="en-US" sz="1800" dirty="0" smtClean="0"/>
                      <a:t>%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9.2185809603795313E-2"/>
                  <c:y val="4.5979747510418424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3%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%" sourceLinked="0"/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Feuil1!$A$2:$A$9</c:f>
              <c:strCache>
                <c:ptCount val="8"/>
                <c:pt idx="0">
                  <c:v>France</c:v>
                </c:pt>
                <c:pt idx="1">
                  <c:v>Allemagne</c:v>
                </c:pt>
                <c:pt idx="2">
                  <c:v>Italie</c:v>
                </c:pt>
                <c:pt idx="3">
                  <c:v>Espagne</c:v>
                </c:pt>
                <c:pt idx="4">
                  <c:v>Autriche</c:v>
                </c:pt>
                <c:pt idx="5">
                  <c:v>Liechtenstein</c:v>
                </c:pt>
                <c:pt idx="6">
                  <c:v>Grande-Bretagne</c:v>
                </c:pt>
                <c:pt idx="7">
                  <c:v>Autres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959</c:v>
                </c:pt>
                <c:pt idx="1">
                  <c:v>905</c:v>
                </c:pt>
                <c:pt idx="2">
                  <c:v>879</c:v>
                </c:pt>
                <c:pt idx="3">
                  <c:v>395</c:v>
                </c:pt>
                <c:pt idx="4">
                  <c:v>207</c:v>
                </c:pt>
                <c:pt idx="5">
                  <c:v>163</c:v>
                </c:pt>
                <c:pt idx="6">
                  <c:v>116</c:v>
                </c:pt>
                <c:pt idx="7">
                  <c:v>690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89285-2498-B54C-B0AE-794E555B0BB4}" type="datetimeFigureOut">
              <a:rPr lang="fr-FR" smtClean="0"/>
              <a:t>17/03/2015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593B4-D2D3-A647-9CDD-5FB496661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269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E4426-385B-CF4A-AC9A-4522A12355FD}" type="datetimeFigureOut">
              <a:rPr lang="fr-FR" smtClean="0"/>
              <a:t>17/03/2015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F5270-C956-A94C-98F5-5567AECBB4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29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F5270-C956-A94C-98F5-5567AECBB40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15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TS_smal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7" y="212020"/>
            <a:ext cx="1320800" cy="368300"/>
          </a:xfrm>
          <a:prstGeom prst="rect">
            <a:avLst/>
          </a:prstGeom>
        </p:spPr>
      </p:pic>
      <p:pic>
        <p:nvPicPr>
          <p:cNvPr id="6" name="Image 5" descr="SRG SSR_small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625" y="6510850"/>
            <a:ext cx="279400" cy="1016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67238" y="6431902"/>
            <a:ext cx="2133600" cy="226714"/>
          </a:xfrm>
        </p:spPr>
        <p:txBody>
          <a:bodyPr/>
          <a:lstStyle>
            <a:lvl1pPr>
              <a:defRPr sz="750" b="0" i="1">
                <a:solidFill>
                  <a:srgbClr val="ABACAE"/>
                </a:solidFill>
                <a:latin typeface="Arial"/>
                <a:cs typeface="Arial"/>
              </a:defRPr>
            </a:lvl1pPr>
          </a:lstStyle>
          <a:p>
            <a:r>
              <a:rPr lang="fr-FR" dirty="0" smtClean="0"/>
              <a:t>Genève, </a:t>
            </a:r>
            <a:fld id="{6A595F68-B230-FC49-889B-89BA3905F0EF}" type="datetime1">
              <a:rPr lang="fr-CH" smtClean="0"/>
              <a:t>17.03.2015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6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TS_bi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0" y="207244"/>
            <a:ext cx="2095500" cy="584200"/>
          </a:xfrm>
          <a:prstGeom prst="rect">
            <a:avLst/>
          </a:prstGeom>
        </p:spPr>
      </p:pic>
      <p:pic>
        <p:nvPicPr>
          <p:cNvPr id="7" name="Image 6" descr="SRG SSR_bi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28" y="6474768"/>
            <a:ext cx="444500" cy="1524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67238" y="6431902"/>
            <a:ext cx="2133600" cy="226714"/>
          </a:xfrm>
        </p:spPr>
        <p:txBody>
          <a:bodyPr/>
          <a:lstStyle>
            <a:lvl1pPr>
              <a:defRPr sz="750" b="0" i="1">
                <a:solidFill>
                  <a:srgbClr val="ABACAE"/>
                </a:solidFill>
                <a:latin typeface="Arial"/>
                <a:cs typeface="Arial"/>
              </a:defRPr>
            </a:lvl1pPr>
          </a:lstStyle>
          <a:p>
            <a:r>
              <a:rPr lang="fr-FR" dirty="0" smtClean="0"/>
              <a:t>Genève, </a:t>
            </a:r>
            <a:fld id="{F8AC08B9-EB28-7745-8163-D338A74E0C2E}" type="datetime1">
              <a:rPr lang="fr-CH" smtClean="0"/>
              <a:t>17.03.2015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057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67238" y="6431902"/>
            <a:ext cx="2133600" cy="226714"/>
          </a:xfrm>
        </p:spPr>
        <p:txBody>
          <a:bodyPr/>
          <a:lstStyle>
            <a:lvl1pPr>
              <a:defRPr sz="750" b="0" i="1">
                <a:solidFill>
                  <a:srgbClr val="ABACAE"/>
                </a:solidFill>
                <a:latin typeface="Arial"/>
                <a:cs typeface="Arial"/>
              </a:defRPr>
            </a:lvl1pPr>
          </a:lstStyle>
          <a:p>
            <a:r>
              <a:rPr lang="fr-FR" dirty="0" smtClean="0"/>
              <a:t>Genève, </a:t>
            </a:r>
            <a:fld id="{F8AC08B9-EB28-7745-8163-D338A74E0C2E}" type="datetime1">
              <a:rPr lang="fr-CH" smtClean="0"/>
              <a:t>17.03.2015</a:t>
            </a:fld>
            <a:endParaRPr lang="fr-FR" dirty="0"/>
          </a:p>
        </p:txBody>
      </p:sp>
      <p:pic>
        <p:nvPicPr>
          <p:cNvPr id="3" name="Image 2" descr="logo_SRG-SSR_masqu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0" y="206051"/>
            <a:ext cx="1080703" cy="3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2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Genève, </a:t>
            </a:r>
            <a:fld id="{2D77C46D-49DC-DE42-A136-E945214ED8ED}" type="datetimeFigureOut">
              <a:rPr lang="fr-FR" smtClean="0"/>
              <a:t>17/03/2015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43FCC-0685-6647-8AF0-A28096DDAA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47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73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0376" y="2363642"/>
            <a:ext cx="8175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400" b="1" dirty="0" smtClean="0">
                <a:solidFill>
                  <a:schemeClr val="bg1"/>
                </a:solidFill>
              </a:rPr>
              <a:t>Rayonnement international </a:t>
            </a:r>
            <a:endParaRPr lang="fr-CH" sz="4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0376" y="4911134"/>
            <a:ext cx="462101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100"/>
              </a:lnSpc>
            </a:pPr>
            <a:r>
              <a:rPr lang="de-DE" sz="2000" b="1" spc="10" dirty="0" smtClean="0">
                <a:solidFill>
                  <a:schemeClr val="bg1"/>
                </a:solidFill>
                <a:cs typeface="Arial"/>
              </a:rPr>
              <a:t>Sitzung </a:t>
            </a:r>
            <a:r>
              <a:rPr lang="de-DE" sz="2000" b="1" spc="10" dirty="0">
                <a:solidFill>
                  <a:schemeClr val="bg1"/>
                </a:solidFill>
                <a:cs typeface="Arial"/>
              </a:rPr>
              <a:t>des Auslandschweizerrates </a:t>
            </a:r>
            <a:r>
              <a:rPr lang="de-DE" sz="2000" b="1" spc="10" dirty="0" smtClean="0">
                <a:solidFill>
                  <a:srgbClr val="BCBCBD"/>
                </a:solidFill>
                <a:cs typeface="Arial"/>
              </a:rPr>
              <a:t>21</a:t>
            </a:r>
            <a:r>
              <a:rPr lang="de-DE" sz="2000" b="1" spc="10" dirty="0">
                <a:solidFill>
                  <a:srgbClr val="BCBCBD"/>
                </a:solidFill>
                <a:cs typeface="Arial"/>
              </a:rPr>
              <a:t>. März </a:t>
            </a:r>
            <a:r>
              <a:rPr lang="de-DE" sz="2000" b="1" spc="10" dirty="0" smtClean="0">
                <a:solidFill>
                  <a:srgbClr val="BCBCBD"/>
                </a:solidFill>
                <a:cs typeface="Arial"/>
              </a:rPr>
              <a:t> 2015</a:t>
            </a:r>
          </a:p>
          <a:p>
            <a:pPr algn="r">
              <a:lnSpc>
                <a:spcPts val="2100"/>
              </a:lnSpc>
            </a:pPr>
            <a:r>
              <a:rPr lang="de-DE" sz="2000" b="1" spc="10" dirty="0" smtClean="0">
                <a:solidFill>
                  <a:srgbClr val="BCBCBD"/>
                </a:solidFill>
                <a:cs typeface="Arial"/>
              </a:rPr>
              <a:t>Bern</a:t>
            </a:r>
            <a:endParaRPr lang="fr-FR" sz="2000" b="1" spc="10" dirty="0">
              <a:solidFill>
                <a:srgbClr val="BCBCBD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4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9" y="1095972"/>
            <a:ext cx="8237790" cy="451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1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50674" y="4672420"/>
            <a:ext cx="6051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000" b="1" dirty="0" smtClean="0">
                <a:solidFill>
                  <a:schemeClr val="bg1"/>
                </a:solidFill>
              </a:rPr>
              <a:t>6’000 heures de programmes suisses en 2014</a:t>
            </a:r>
          </a:p>
          <a:p>
            <a:pPr algn="ctr"/>
            <a:r>
              <a:rPr lang="fr-CH" sz="2000" b="1" dirty="0" smtClean="0">
                <a:solidFill>
                  <a:schemeClr val="bg1"/>
                </a:solidFill>
              </a:rPr>
              <a:t>250 millions de foyers connectés dans le monde</a:t>
            </a:r>
            <a:endParaRPr lang="fr-CH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" y="2002485"/>
            <a:ext cx="8001690" cy="193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5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83642" y="2661313"/>
            <a:ext cx="2390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Logo 64 minutes</a:t>
            </a:r>
          </a:p>
          <a:p>
            <a:endParaRPr lang="fr-CH" dirty="0" smtClean="0">
              <a:solidFill>
                <a:schemeClr val="bg1"/>
              </a:solidFill>
            </a:endParaRPr>
          </a:p>
          <a:p>
            <a:r>
              <a:rPr lang="fr-CH" dirty="0" smtClean="0">
                <a:solidFill>
                  <a:schemeClr val="bg1"/>
                </a:solidFill>
              </a:rPr>
              <a:t>Logo 200 M critiques </a:t>
            </a:r>
            <a:endParaRPr lang="fr-CH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84" y="-27296"/>
            <a:ext cx="6087990" cy="342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17" y="2296616"/>
            <a:ext cx="6892583" cy="458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4" y="2282968"/>
            <a:ext cx="3191536" cy="160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94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69756" y="4380931"/>
            <a:ext cx="5383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000" b="1" dirty="0" smtClean="0">
                <a:solidFill>
                  <a:schemeClr val="bg1"/>
                </a:solidFill>
              </a:rPr>
              <a:t>1’000 heures de programmes suisses</a:t>
            </a:r>
          </a:p>
          <a:p>
            <a:pPr algn="ctr"/>
            <a:r>
              <a:rPr lang="fr-CH" sz="2000" b="1" dirty="0" smtClean="0">
                <a:solidFill>
                  <a:schemeClr val="bg1"/>
                </a:solidFill>
              </a:rPr>
              <a:t>63 millions de foyers connectés en Europe</a:t>
            </a:r>
            <a:endParaRPr lang="fr-CH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81" y="1587574"/>
            <a:ext cx="3230753" cy="22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4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8" y="1201002"/>
            <a:ext cx="4939320" cy="28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20" y="2897021"/>
            <a:ext cx="3413520" cy="346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8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28" b="47372"/>
          <a:stretch>
            <a:fillRect/>
          </a:stretch>
        </p:blipFill>
        <p:spPr bwMode="auto">
          <a:xfrm>
            <a:off x="2476918" y="1787857"/>
            <a:ext cx="4026137" cy="189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838734" y="4599296"/>
            <a:ext cx="3302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000" b="1" dirty="0" smtClean="0">
                <a:solidFill>
                  <a:schemeClr val="bg1"/>
                </a:solidFill>
              </a:rPr>
              <a:t>Lancé en 2014</a:t>
            </a:r>
          </a:p>
          <a:p>
            <a:pPr algn="ctr"/>
            <a:r>
              <a:rPr lang="fr-CH" sz="2000" b="1" dirty="0" smtClean="0">
                <a:solidFill>
                  <a:schemeClr val="bg1"/>
                </a:solidFill>
              </a:rPr>
              <a:t>77’000 visites mensuelles</a:t>
            </a:r>
            <a:endParaRPr lang="fr-CH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79" y="1596788"/>
            <a:ext cx="7297765" cy="373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3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1445" y="2524837"/>
            <a:ext cx="7291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</a:rPr>
              <a:t>Toutes les plateformes SSR en accès VOD libre !</a:t>
            </a:r>
            <a:endParaRPr lang="fr-CH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0" y="1009934"/>
            <a:ext cx="7554467" cy="551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1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4" y="1241946"/>
            <a:ext cx="7302741" cy="456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7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97886" y="2238239"/>
            <a:ext cx="7301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chemeClr val="bg1"/>
                </a:solidFill>
              </a:rPr>
              <a:t> Au 31.12.2014  vous êtes</a:t>
            </a:r>
          </a:p>
          <a:p>
            <a:pPr algn="ctr"/>
            <a:endParaRPr lang="fr-CH" sz="2400" b="1" dirty="0">
              <a:solidFill>
                <a:schemeClr val="bg1"/>
              </a:solidFill>
            </a:endParaRPr>
          </a:p>
          <a:p>
            <a:pPr algn="ctr"/>
            <a:r>
              <a:rPr lang="fr-CH" sz="3600" b="1" dirty="0" smtClean="0">
                <a:solidFill>
                  <a:schemeClr val="bg1"/>
                </a:solidFill>
              </a:rPr>
              <a:t>746’885</a:t>
            </a:r>
            <a:r>
              <a:rPr lang="fr-CH" sz="2400" b="1" dirty="0" smtClean="0">
                <a:solidFill>
                  <a:schemeClr val="bg1"/>
                </a:solidFill>
              </a:rPr>
              <a:t>   Suisses</a:t>
            </a:r>
          </a:p>
          <a:p>
            <a:pPr algn="ctr"/>
            <a:endParaRPr lang="fr-CH" sz="2400" b="1" dirty="0">
              <a:solidFill>
                <a:schemeClr val="bg1"/>
              </a:solidFill>
            </a:endParaRPr>
          </a:p>
          <a:p>
            <a:pPr algn="ctr"/>
            <a:r>
              <a:rPr lang="fr-CH" sz="2400" b="1" dirty="0" smtClean="0">
                <a:solidFill>
                  <a:schemeClr val="bg1"/>
                </a:solidFill>
              </a:rPr>
              <a:t>À vivre à l’étranger</a:t>
            </a:r>
            <a:endParaRPr lang="fr-CH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7" y="1023583"/>
            <a:ext cx="7002921" cy="50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6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5" y="2672633"/>
            <a:ext cx="2120544" cy="212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11535" y="1776286"/>
            <a:ext cx="5592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solidFill>
                  <a:schemeClr val="bg1"/>
                </a:solidFill>
              </a:rPr>
              <a:t> Accès VOD aux </a:t>
            </a:r>
            <a:r>
              <a:rPr lang="fr-CH" sz="3200" b="1" dirty="0" err="1" smtClean="0">
                <a:solidFill>
                  <a:schemeClr val="bg1"/>
                </a:solidFill>
              </a:rPr>
              <a:t>player</a:t>
            </a:r>
            <a:r>
              <a:rPr lang="fr-CH" sz="3200" b="1" dirty="0" smtClean="0">
                <a:solidFill>
                  <a:schemeClr val="bg1"/>
                </a:solidFill>
              </a:rPr>
              <a:t> SSR</a:t>
            </a:r>
            <a:endParaRPr lang="fr-CH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47261" y="1667104"/>
            <a:ext cx="7363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solidFill>
                  <a:schemeClr val="bg1"/>
                </a:solidFill>
              </a:rPr>
              <a:t> Accès radios SSR non géo-localisés</a:t>
            </a:r>
            <a:endParaRPr lang="fr-CH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74" y="2549424"/>
            <a:ext cx="2299647" cy="228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8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28" b="47372"/>
          <a:stretch>
            <a:fillRect/>
          </a:stretch>
        </p:blipFill>
        <p:spPr bwMode="auto">
          <a:xfrm>
            <a:off x="5402681" y="2254885"/>
            <a:ext cx="3749304" cy="176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curratna\Desktop\SWI-RG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" y="1229800"/>
            <a:ext cx="5258469" cy="9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9" y="2836205"/>
            <a:ext cx="5160559" cy="12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589" y="728873"/>
            <a:ext cx="2173153" cy="15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30" y="4710120"/>
            <a:ext cx="2272189" cy="150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curratna\AppData\Local\Microsoft\Windows\Temporary Internet Files\Content.Outlook\9RR9P4H8\RSI-HEX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40" y="4710121"/>
            <a:ext cx="1936627" cy="14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urratna\AppData\Local\Microsoft\Windows\Temporary Internet Files\Content.Outlook\9RR9P4H8\SRF-CMYK C v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00" y="4710120"/>
            <a:ext cx="2253258" cy="147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28" b="47372"/>
          <a:stretch>
            <a:fillRect/>
          </a:stretch>
        </p:blipFill>
        <p:spPr bwMode="auto">
          <a:xfrm>
            <a:off x="5402681" y="2254885"/>
            <a:ext cx="3749304" cy="176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curratna\Desktop\SWI-RG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" y="1229800"/>
            <a:ext cx="5258469" cy="9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9" y="2836205"/>
            <a:ext cx="5160559" cy="12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589" y="728873"/>
            <a:ext cx="2173153" cy="15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30" y="4710120"/>
            <a:ext cx="2272189" cy="150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curratna\AppData\Local\Microsoft\Windows\Temporary Internet Files\Content.Outlook\9RR9P4H8\RSI-HEX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40" y="4710121"/>
            <a:ext cx="1936627" cy="14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urratna\AppData\Local\Microsoft\Windows\Temporary Internet Files\Content.Outlook\9RR9P4H8\SRF-CMYK C v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00" y="4710120"/>
            <a:ext cx="2253258" cy="147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0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61660" y="2238239"/>
            <a:ext cx="730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chemeClr val="bg1"/>
                </a:solidFill>
              </a:rPr>
              <a:t> </a:t>
            </a:r>
            <a:endParaRPr lang="fr-CH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48" y="2469071"/>
            <a:ext cx="469423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61660" y="1146412"/>
            <a:ext cx="7043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 smtClean="0">
                <a:solidFill>
                  <a:schemeClr val="bg1"/>
                </a:solidFill>
              </a:rPr>
              <a:t>4314 cartes </a:t>
            </a:r>
            <a:r>
              <a:rPr lang="fr-CH" sz="2800" b="1" dirty="0" err="1" smtClean="0">
                <a:solidFill>
                  <a:schemeClr val="bg1"/>
                </a:solidFill>
              </a:rPr>
              <a:t>Sat</a:t>
            </a:r>
            <a:r>
              <a:rPr lang="fr-CH" sz="2800" b="1" dirty="0" smtClean="0">
                <a:solidFill>
                  <a:schemeClr val="bg1"/>
                </a:solidFill>
              </a:rPr>
              <a:t> Access au 31.03.2015</a:t>
            </a:r>
            <a:endParaRPr lang="fr-CH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23813" y="966684"/>
            <a:ext cx="596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800" b="1" dirty="0">
                <a:solidFill>
                  <a:schemeClr val="bg1"/>
                </a:solidFill>
              </a:rPr>
              <a:t>Répartition des cartes </a:t>
            </a:r>
            <a:r>
              <a:rPr lang="fr-CH" sz="2800" b="1" dirty="0" err="1">
                <a:solidFill>
                  <a:schemeClr val="bg1"/>
                </a:solidFill>
              </a:rPr>
              <a:t>Sat</a:t>
            </a:r>
            <a:r>
              <a:rPr lang="fr-CH" sz="2800" b="1" dirty="0">
                <a:solidFill>
                  <a:schemeClr val="bg1"/>
                </a:solidFill>
              </a:rPr>
              <a:t> </a:t>
            </a:r>
            <a:r>
              <a:rPr lang="fr-CH" sz="2800" b="1" dirty="0" smtClean="0">
                <a:solidFill>
                  <a:schemeClr val="bg1"/>
                </a:solidFill>
              </a:rPr>
              <a:t>Access</a:t>
            </a:r>
            <a:endParaRPr lang="fr-CH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Graphique 1"/>
          <p:cNvGraphicFramePr/>
          <p:nvPr>
            <p:extLst>
              <p:ext uri="{D42A27DB-BD31-4B8C-83A1-F6EECF244321}">
                <p14:modId xmlns:p14="http://schemas.microsoft.com/office/powerpoint/2010/main" val="2294655812"/>
              </p:ext>
            </p:extLst>
          </p:nvPr>
        </p:nvGraphicFramePr>
        <p:xfrm>
          <a:off x="996287" y="1665027"/>
          <a:ext cx="6983385" cy="447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470245" y="1569491"/>
            <a:ext cx="3070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chemeClr val="bg1"/>
                </a:solidFill>
              </a:rPr>
              <a:t>4314</a:t>
            </a:r>
            <a:r>
              <a:rPr lang="fr-CH" b="1" dirty="0" smtClean="0">
                <a:solidFill>
                  <a:schemeClr val="bg1"/>
                </a:solidFill>
              </a:rPr>
              <a:t> cartes au 31.03.2015</a:t>
            </a:r>
            <a:endParaRPr lang="fr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3206" y="1583134"/>
            <a:ext cx="825689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</a:rPr>
              <a:t>Carte </a:t>
            </a:r>
            <a:r>
              <a:rPr lang="fr-CH" sz="2400" b="1" dirty="0" err="1" smtClean="0">
                <a:solidFill>
                  <a:schemeClr val="bg1"/>
                </a:solidFill>
              </a:rPr>
              <a:t>Sat</a:t>
            </a:r>
            <a:r>
              <a:rPr lang="fr-CH" sz="2400" b="1" dirty="0" smtClean="0">
                <a:solidFill>
                  <a:schemeClr val="bg1"/>
                </a:solidFill>
              </a:rPr>
              <a:t> Access					CHF </a:t>
            </a:r>
            <a:r>
              <a:rPr lang="fr-CH" sz="2400" b="1" dirty="0">
                <a:solidFill>
                  <a:schemeClr val="bg1"/>
                </a:solidFill>
              </a:rPr>
              <a:t> </a:t>
            </a:r>
            <a:r>
              <a:rPr lang="fr-CH" sz="2400" b="1" dirty="0" smtClean="0">
                <a:solidFill>
                  <a:schemeClr val="bg1"/>
                </a:solidFill>
              </a:rPr>
              <a:t> 60.- Initialisation</a:t>
            </a:r>
            <a:br>
              <a:rPr lang="fr-CH" sz="2400" b="1" dirty="0" smtClean="0">
                <a:solidFill>
                  <a:schemeClr val="bg1"/>
                </a:solidFill>
              </a:rPr>
            </a:br>
            <a:r>
              <a:rPr lang="fr-CH" sz="2400" b="1" dirty="0" smtClean="0">
                <a:solidFill>
                  <a:schemeClr val="bg1"/>
                </a:solidFill>
              </a:rPr>
              <a:t>										CHF 120.- Distribution</a:t>
            </a:r>
          </a:p>
          <a:p>
            <a:endParaRPr lang="fr-CH" sz="2400" b="1" dirty="0" smtClean="0">
              <a:solidFill>
                <a:schemeClr val="bg1"/>
              </a:solidFill>
            </a:endParaRPr>
          </a:p>
          <a:p>
            <a:endParaRPr lang="fr-CH" sz="2400" b="1" dirty="0">
              <a:solidFill>
                <a:schemeClr val="bg1"/>
              </a:solidFill>
            </a:endParaRPr>
          </a:p>
          <a:p>
            <a:r>
              <a:rPr lang="fr-CH" sz="2400" b="1" dirty="0" smtClean="0">
                <a:solidFill>
                  <a:schemeClr val="bg1"/>
                </a:solidFill>
              </a:rPr>
              <a:t>Renouvellement					CHF 120.- /an</a:t>
            </a:r>
            <a:br>
              <a:rPr lang="fr-CH" sz="2400" b="1" dirty="0" smtClean="0">
                <a:solidFill>
                  <a:schemeClr val="bg1"/>
                </a:solidFill>
              </a:rPr>
            </a:br>
            <a:endParaRPr lang="fr-CH" sz="2400" b="1" dirty="0">
              <a:solidFill>
                <a:schemeClr val="bg1"/>
              </a:solidFill>
            </a:endParaRPr>
          </a:p>
          <a:p>
            <a:endParaRPr lang="fr-CH" sz="2400" b="1" dirty="0" smtClean="0">
              <a:solidFill>
                <a:schemeClr val="bg1"/>
              </a:solidFill>
            </a:endParaRPr>
          </a:p>
          <a:p>
            <a:r>
              <a:rPr lang="fr-CH" sz="2400" b="1" dirty="0" smtClean="0">
                <a:solidFill>
                  <a:srgbClr val="FF0000"/>
                </a:solidFill>
              </a:rPr>
              <a:t/>
            </a:r>
            <a:br>
              <a:rPr lang="fr-CH" sz="2400" b="1" dirty="0" smtClean="0">
                <a:solidFill>
                  <a:srgbClr val="FF0000"/>
                </a:solidFill>
              </a:rPr>
            </a:br>
            <a:r>
              <a:rPr lang="fr-CH" sz="2400" b="1" dirty="0" smtClean="0">
                <a:solidFill>
                  <a:srgbClr val="FF0000"/>
                </a:solidFill>
              </a:rPr>
              <a:t>Redevance suisse</a:t>
            </a:r>
            <a:r>
              <a:rPr lang="fr-CH" sz="2400" b="1" i="1" dirty="0" smtClean="0">
                <a:solidFill>
                  <a:srgbClr val="FF0000"/>
                </a:solidFill>
              </a:rPr>
              <a:t>					</a:t>
            </a:r>
            <a:r>
              <a:rPr lang="fr-CH" sz="2400" b="1" dirty="0" smtClean="0">
                <a:solidFill>
                  <a:srgbClr val="FF0000"/>
                </a:solidFill>
              </a:rPr>
              <a:t>CHF 462.- /an</a:t>
            </a:r>
          </a:p>
          <a:p>
            <a:endParaRPr lang="fr-CH" sz="2400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684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461" y="1269241"/>
            <a:ext cx="89706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u="sng" dirty="0" smtClean="0">
                <a:solidFill>
                  <a:schemeClr val="bg1"/>
                </a:solidFill>
              </a:rPr>
              <a:t>1</a:t>
            </a:r>
            <a:r>
              <a:rPr lang="fr-CH" sz="2400" b="1" u="sng" baseline="30000" dirty="0" smtClean="0">
                <a:solidFill>
                  <a:schemeClr val="bg1"/>
                </a:solidFill>
              </a:rPr>
              <a:t>er</a:t>
            </a:r>
            <a:r>
              <a:rPr lang="fr-CH" sz="2400" b="1" u="sng" dirty="0" smtClean="0">
                <a:solidFill>
                  <a:schemeClr val="bg1"/>
                </a:solidFill>
              </a:rPr>
              <a:t> janvier 2015</a:t>
            </a:r>
          </a:p>
          <a:p>
            <a:endParaRPr lang="fr-CH" sz="2000" b="1" dirty="0">
              <a:solidFill>
                <a:schemeClr val="bg1"/>
              </a:solidFill>
            </a:endParaRPr>
          </a:p>
          <a:p>
            <a:endParaRPr lang="fr-CH" sz="2000" b="1" dirty="0" smtClean="0">
              <a:solidFill>
                <a:schemeClr val="bg1"/>
              </a:solidFill>
            </a:endParaRPr>
          </a:p>
          <a:p>
            <a:r>
              <a:rPr lang="fr-CH" sz="2000" b="1" dirty="0" smtClean="0">
                <a:solidFill>
                  <a:schemeClr val="bg1"/>
                </a:solidFill>
              </a:rPr>
              <a:t>Entrée en vigueur de la loi sur la TVA Européenne dans le pays d’utilisation.</a:t>
            </a:r>
          </a:p>
          <a:p>
            <a:endParaRPr lang="fr-CH" sz="2000" b="1" dirty="0" smtClean="0">
              <a:solidFill>
                <a:schemeClr val="bg1"/>
              </a:solidFill>
            </a:endParaRPr>
          </a:p>
          <a:p>
            <a:endParaRPr lang="fr-CH" sz="20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2400" b="1" dirty="0" smtClean="0">
                <a:solidFill>
                  <a:schemeClr val="bg1"/>
                </a:solidFill>
              </a:rPr>
              <a:t>+ TVA sur le tarif carte </a:t>
            </a:r>
            <a:r>
              <a:rPr lang="fr-CH" sz="2400" b="1" dirty="0" err="1" smtClean="0">
                <a:solidFill>
                  <a:schemeClr val="bg1"/>
                </a:solidFill>
              </a:rPr>
              <a:t>Sat</a:t>
            </a:r>
            <a:r>
              <a:rPr lang="fr-CH" sz="2400" b="1" dirty="0" smtClean="0">
                <a:solidFill>
                  <a:schemeClr val="bg1"/>
                </a:solidFill>
              </a:rPr>
              <a:t> Access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2400" b="1" dirty="0" smtClean="0">
                <a:solidFill>
                  <a:schemeClr val="bg1"/>
                </a:solidFill>
              </a:rPr>
              <a:t>Barème selon les pays européens</a:t>
            </a:r>
            <a:endParaRPr lang="fr-CH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047164" y="2208635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800" b="1" dirty="0" smtClean="0">
                <a:solidFill>
                  <a:schemeClr val="bg1"/>
                </a:solidFill>
              </a:rPr>
              <a:t>La SSR et la 5</a:t>
            </a:r>
            <a:r>
              <a:rPr lang="fr-CH" sz="2800" b="1" baseline="30000" dirty="0" smtClean="0">
                <a:solidFill>
                  <a:schemeClr val="bg1"/>
                </a:solidFill>
              </a:rPr>
              <a:t>ème</a:t>
            </a:r>
            <a:r>
              <a:rPr lang="fr-CH" sz="2800" b="1" dirty="0" smtClean="0">
                <a:solidFill>
                  <a:schemeClr val="bg1"/>
                </a:solidFill>
              </a:rPr>
              <a:t> Suisse </a:t>
            </a:r>
            <a:endParaRPr lang="fr-CH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742815" y="4858602"/>
            <a:ext cx="3658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000" b="1" dirty="0" smtClean="0">
                <a:solidFill>
                  <a:schemeClr val="bg1"/>
                </a:solidFill>
              </a:rPr>
              <a:t>1’562’000 visites mensuelles</a:t>
            </a:r>
          </a:p>
          <a:p>
            <a:pPr algn="ctr"/>
            <a:r>
              <a:rPr lang="fr-CH" sz="2000" b="1" dirty="0" smtClean="0">
                <a:solidFill>
                  <a:schemeClr val="bg1"/>
                </a:solidFill>
              </a:rPr>
              <a:t>10 langues</a:t>
            </a:r>
            <a:endParaRPr lang="fr-CH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curratna\Desktop\SWI-R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097587"/>
            <a:ext cx="9144000" cy="17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21761</TotalTime>
  <Words>174</Words>
  <Application>Microsoft Office PowerPoint</Application>
  <PresentationFormat>Affichage à l'écran (4:3)</PresentationFormat>
  <Paragraphs>68</Paragraphs>
  <Slides>23</Slides>
  <Notes>23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RTS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Innover ou mourir, la RTS en mode start-up</dc:title>
  <dc:creator>Radio Television Suisse</dc:creator>
  <cp:lastModifiedBy>Currat, Nadine</cp:lastModifiedBy>
  <cp:revision>987</cp:revision>
  <cp:lastPrinted>2015-03-09T18:16:01Z</cp:lastPrinted>
  <dcterms:created xsi:type="dcterms:W3CDTF">2015-01-02T09:56:07Z</dcterms:created>
  <dcterms:modified xsi:type="dcterms:W3CDTF">2015-03-17T17:09:12Z</dcterms:modified>
</cp:coreProperties>
</file>